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7" r:id="rId3"/>
    <p:sldId id="275" r:id="rId4"/>
    <p:sldId id="276" r:id="rId5"/>
    <p:sldId id="277" r:id="rId6"/>
    <p:sldId id="278" r:id="rId7"/>
    <p:sldId id="279" r:id="rId8"/>
    <p:sldId id="282" r:id="rId9"/>
    <p:sldId id="280" r:id="rId10"/>
    <p:sldId id="283" r:id="rId11"/>
    <p:sldId id="287" r:id="rId12"/>
    <p:sldId id="296" r:id="rId13"/>
    <p:sldId id="300" r:id="rId14"/>
    <p:sldId id="305" r:id="rId15"/>
    <p:sldId id="299" r:id="rId16"/>
    <p:sldId id="301" r:id="rId17"/>
    <p:sldId id="289" r:id="rId18"/>
    <p:sldId id="302" r:id="rId19"/>
    <p:sldId id="304" r:id="rId20"/>
    <p:sldId id="306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7" autoAdjust="0"/>
    <p:restoredTop sz="79933" autoAdjust="0"/>
  </p:normalViewPr>
  <p:slideViewPr>
    <p:cSldViewPr>
      <p:cViewPr>
        <p:scale>
          <a:sx n="125" d="100"/>
          <a:sy n="125" d="100"/>
        </p:scale>
        <p:origin x="90" y="-1146"/>
      </p:cViewPr>
      <p:guideLst>
        <p:guide pos="3839"/>
        <p:guide orient="horz" pos="2160"/>
      </p:guideLst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sso_(statistics)" TargetMode="External"/><Relationship Id="rId3" Type="http://schemas.openxmlformats.org/officeDocument/2006/relationships/hyperlink" Target="https://en.wikipedia.org/wiki/Least_squares" TargetMode="External"/><Relationship Id="rId7" Type="http://schemas.openxmlformats.org/officeDocument/2006/relationships/hyperlink" Target="https://en.wikipedia.org/wiki/Ridge_regress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oss_function" TargetMode="External"/><Relationship Id="rId5" Type="http://schemas.openxmlformats.org/officeDocument/2006/relationships/hyperlink" Target="https://en.wikipedia.org/wiki/Least_absolute_deviations" TargetMode="External"/><Relationship Id="rId4" Type="http://schemas.openxmlformats.org/officeDocument/2006/relationships/hyperlink" Target="https://en.wikipedia.org/wiki/Norm_(mathematics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Log10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In statistic, normal distribution is ideal and balanced is the least requirement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Most of data in real world follow the skewed distribution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One method to transform skewed distribution (Normality transform, Homogeneous transform  and Inverse transform etc.)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Let the variance is constant, which volatility is relatively stable</a:t>
            </a:r>
          </a:p>
          <a:p>
            <a:pPr lvl="1"/>
            <a:endParaRPr lang="zh-CN" altLang="en-US" dirty="0" smtClean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224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 models are often fitted using the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st squares"/>
              </a:rPr>
              <a:t>least squares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approach, but they may also be fitted in other ways, such as by minimizing the "lack of fit" in some other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orm (mathematics)"/>
              </a:rPr>
              <a:t>norm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(as with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east absolute deviations"/>
              </a:rPr>
              <a:t>least absolute deviations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regression), or by minimizing a penalized version of the least squares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oss function"/>
              </a:rPr>
              <a:t>loss function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in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Ridge regression"/>
              </a:rPr>
              <a:t>ridge regression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8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CN" sz="8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-norm penalty) and </a:t>
            </a:r>
            <a:r>
              <a:rPr lang="en-US" altLang="zh-CN" sz="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Lasso (statistics)"/>
              </a:rPr>
              <a:t>lasso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8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CN" sz="8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-norm penalty)</a:t>
            </a:r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10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Akaike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criterion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measure of the relative quality of statistical models for a given set of data. Given a collection of models for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estimates the quality of each model, relative to each of the other models.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06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34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Prediction </a:t>
            </a:r>
            <a:r>
              <a:rPr lang="en-US" altLang="zh-CN" dirty="0" smtClean="0">
                <a:latin typeface="Comic Sans MS" panose="030F0702030302020204" pitchFamily="66" charset="0"/>
              </a:rPr>
              <a:t>models on diamond price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229200"/>
            <a:ext cx="9143999" cy="10696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							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Zhenming</a:t>
            </a:r>
            <a:r>
              <a:rPr lang="en-US" altLang="zh-CN" dirty="0" smtClean="0">
                <a:latin typeface="Comic Sans MS" panose="030F0702030302020204" pitchFamily="66" charset="0"/>
              </a:rPr>
              <a:t> Yang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							932784300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28800"/>
            <a:ext cx="3855168" cy="2570112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内容占位符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648548"/>
            <a:ext cx="3855168" cy="2570112"/>
          </a:xfrm>
          <a:prstGeom prst="rect">
            <a:avLst/>
          </a:prstGeom>
        </p:spPr>
      </p:pic>
      <p:pic>
        <p:nvPicPr>
          <p:cNvPr id="5" name="内容占位符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4282760"/>
            <a:ext cx="3862860" cy="2575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92" y="4282760"/>
            <a:ext cx="3862860" cy="2575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39833" y="5358014"/>
            <a:ext cx="12241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Cut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39833" y="2636912"/>
            <a:ext cx="12241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Clarity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9566" y="5358014"/>
            <a:ext cx="12241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Color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2716" y="2789312"/>
            <a:ext cx="12241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omic Sans MS" panose="030F0702030302020204" pitchFamily="66" charset="0"/>
              </a:rPr>
              <a:t>Cert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Is a linear approach for modeling the relationship among a scalar dependent variable y and one or more explanatory variables.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Often fitted using the least squares approach.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Step function used to optimized linear model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AIC value was used  to determine model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price~carat+cut+clarity+color+cert+table+depth+x+y+z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</a:t>
            </a:r>
            <a:r>
              <a:rPr lang="en-US" altLang="zh-CN" dirty="0" smtClean="0">
                <a:latin typeface="Comic Sans MS" panose="030F0702030302020204" pitchFamily="66" charset="0"/>
              </a:rPr>
              <a:t>*y*z </a:t>
            </a:r>
            <a:r>
              <a:rPr lang="en-US" altLang="zh-CN" dirty="0">
                <a:latin typeface="Comic Sans MS" panose="030F0702030302020204" pitchFamily="66" charset="0"/>
              </a:rPr>
              <a:t>,</a:t>
            </a:r>
            <a:r>
              <a:rPr lang="en-US" altLang="zh-CN" dirty="0" smtClean="0">
                <a:latin typeface="Comic Sans MS" panose="030F0702030302020204" pitchFamily="66" charset="0"/>
              </a:rPr>
              <a:t>data=train)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2996952"/>
            <a:ext cx="8229485" cy="11521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5373216"/>
            <a:ext cx="8290173" cy="12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7" y="1700809"/>
            <a:ext cx="6120680" cy="439248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7" y="1700808"/>
            <a:ext cx="6120680" cy="4364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1 : Multilinear regression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4" y="1295400"/>
            <a:ext cx="2743200" cy="4797896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                                                                               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 smtClean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 smtClean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 smtClean="0"/>
              <a:t>                                                                </a:t>
            </a:r>
            <a:endParaRPr lang="en-US" dirty="0"/>
          </a:p>
          <a:p>
            <a:endParaRPr lang="en-US" dirty="0" smtClean="0"/>
          </a:p>
          <a:p>
            <a:pPr algn="dist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6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82" y="1700808"/>
            <a:ext cx="6120680" cy="43924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20" y="2276872"/>
            <a:ext cx="43204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39371" y="2060848"/>
            <a:ext cx="2771798" cy="338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Step function used to move forward or backward to get a better model which has a better AIC value.(With the same p-value, a lower AIC value means a better model)</a:t>
            </a:r>
          </a:p>
        </p:txBody>
      </p:sp>
    </p:spTree>
    <p:extLst>
      <p:ext uri="{BB962C8B-B14F-4D97-AF65-F5344CB8AC3E}">
        <p14:creationId xmlns:p14="http://schemas.microsoft.com/office/powerpoint/2010/main" val="34064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1 : Multilinear regression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39371" y="2060848"/>
            <a:ext cx="277179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2" y="2656103"/>
            <a:ext cx="5991816" cy="3443840"/>
          </a:xfrm>
        </p:spPr>
      </p:pic>
      <p:sp>
        <p:nvSpPr>
          <p:cNvPr id="11" name="文本占位符 10"/>
          <p:cNvSpPr>
            <a:spLocks noGrp="1"/>
          </p:cNvSpPr>
          <p:nvPr>
            <p:ph type="body" sz="half" idx="2"/>
          </p:nvPr>
        </p:nvSpPr>
        <p:spPr>
          <a:xfrm>
            <a:off x="334352" y="1340768"/>
            <a:ext cx="4003849" cy="511256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One excellent diamond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should meet</a:t>
            </a:r>
            <a:r>
              <a:rPr lang="zh-CN" altLang="en-US" sz="3300" dirty="0" smtClean="0">
                <a:latin typeface="Comic Sans MS" panose="030F0702030302020204" pitchFamily="66" charset="0"/>
              </a:rPr>
              <a:t>：</a:t>
            </a:r>
            <a:endParaRPr lang="en-US" altLang="zh-CN" sz="33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dirty="0" smtClean="0">
                <a:latin typeface="Comic Sans MS" panose="030F0702030302020204" pitchFamily="66" charset="0"/>
              </a:rPr>
              <a:t>Total depth :(</a:t>
            </a:r>
            <a:r>
              <a:rPr lang="en-US" altLang="zh-CN" sz="3300" dirty="0">
                <a:latin typeface="Comic Sans MS" panose="030F0702030302020204" pitchFamily="66" charset="0"/>
              </a:rPr>
              <a:t>60-62%)</a:t>
            </a: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Table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Percentage :(</a:t>
            </a:r>
            <a:r>
              <a:rPr lang="en-US" altLang="zh-CN" sz="3300" dirty="0">
                <a:latin typeface="Comic Sans MS" panose="030F0702030302020204" pitchFamily="66" charset="0"/>
              </a:rPr>
              <a:t>55-58%)</a:t>
            </a: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Crown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Angle: (34-35°)</a:t>
            </a:r>
            <a:endParaRPr lang="en-US" altLang="zh-CN" sz="33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Pavilion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Angle :(40.5°)</a:t>
            </a:r>
            <a:endParaRPr lang="en-US" altLang="zh-CN" sz="33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Pavilion Depth Percentage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:(</a:t>
            </a:r>
            <a:r>
              <a:rPr lang="en-US" altLang="zh-CN" sz="3300" dirty="0">
                <a:latin typeface="Comic Sans MS" panose="030F0702030302020204" pitchFamily="66" charset="0"/>
              </a:rPr>
              <a:t>42.5-43.5%)</a:t>
            </a: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Star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Facet </a:t>
            </a:r>
            <a:r>
              <a:rPr lang="en-US" altLang="zh-CN" sz="3300" dirty="0">
                <a:latin typeface="Comic Sans MS" panose="030F0702030302020204" pitchFamily="66" charset="0"/>
              </a:rPr>
              <a:t>Length 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Percentage:</a:t>
            </a:r>
            <a:endParaRPr lang="en-US" altLang="zh-CN" sz="3300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dirty="0">
                <a:latin typeface="Comic Sans MS" panose="030F0702030302020204" pitchFamily="66" charset="0"/>
              </a:rPr>
              <a:t>(55-60%)                      </a:t>
            </a:r>
            <a:endParaRPr lang="en-US" altLang="zh-CN" sz="3300" dirty="0" smtClean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dirty="0" smtClean="0">
                <a:latin typeface="Comic Sans MS" panose="030F0702030302020204" pitchFamily="66" charset="0"/>
              </a:rPr>
              <a:t>Lower Girdle Facet Percentage</a:t>
            </a:r>
            <a:r>
              <a:rPr lang="en-US" altLang="zh-CN" sz="3300" dirty="0" smtClean="0">
                <a:latin typeface="Comic San MS"/>
              </a:rPr>
              <a:t>:</a:t>
            </a:r>
            <a:r>
              <a:rPr lang="en-US" altLang="zh-CN" sz="3300" dirty="0" smtClean="0">
                <a:latin typeface="Comic Sans MS" panose="030F0702030302020204" pitchFamily="66" charset="0"/>
              </a:rPr>
              <a:t> (70-75%) </a:t>
            </a:r>
          </a:p>
          <a:p>
            <a:pPr>
              <a:lnSpc>
                <a:spcPct val="120000"/>
              </a:lnSpc>
            </a:pPr>
            <a:r>
              <a:rPr lang="en-US" altLang="zh-CN" sz="3300" dirty="0" smtClean="0">
                <a:latin typeface="Comic Sans MS" panose="030F0702030302020204" pitchFamily="66" charset="0"/>
              </a:rPr>
              <a:t>Girdle Thickness: Medium</a:t>
            </a:r>
            <a:r>
              <a:rPr lang="en-US" altLang="zh-CN" sz="3100" dirty="0" smtClean="0">
                <a:latin typeface="Comic Sans MS" panose="030F0702030302020204" pitchFamily="66" charset="0"/>
              </a:rPr>
              <a:t>  </a:t>
            </a:r>
            <a:r>
              <a:rPr lang="en-US" altLang="zh-CN" sz="3100" dirty="0" smtClean="0">
                <a:latin typeface="Comic San MS"/>
              </a:rPr>
              <a:t> </a:t>
            </a:r>
            <a:r>
              <a:rPr lang="en-US" altLang="zh-CN" dirty="0" smtClean="0">
                <a:latin typeface="Comic San M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altLang="zh-CN" dirty="0">
              <a:latin typeface="Comic San MS"/>
            </a:endParaRPr>
          </a:p>
        </p:txBody>
      </p:sp>
    </p:spTree>
    <p:extLst>
      <p:ext uri="{BB962C8B-B14F-4D97-AF65-F5344CB8AC3E}">
        <p14:creationId xmlns:p14="http://schemas.microsoft.com/office/powerpoint/2010/main" val="27195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2 : KNN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Is a non-parametric method used for classification and regression.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The </a:t>
            </a:r>
            <a:r>
              <a:rPr lang="en-US" altLang="zh-CN" dirty="0" smtClean="0">
                <a:latin typeface="Comic Sans MS" panose="030F0702030302020204" pitchFamily="66" charset="0"/>
              </a:rPr>
              <a:t>output is the property value for the object.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Sensitive to local structure of the data.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KKNN: one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knn</a:t>
            </a:r>
            <a:r>
              <a:rPr lang="en-US" altLang="zh-CN" dirty="0" smtClean="0">
                <a:latin typeface="Comic Sans MS" panose="030F0702030302020204" pitchFamily="66" charset="0"/>
              </a:rPr>
              <a:t> implementation in R language</a:t>
            </a: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2 </a:t>
            </a:r>
            <a:r>
              <a:rPr lang="en-US" altLang="zh-CN" dirty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KNN</a:t>
            </a:r>
            <a:endParaRPr 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08" y="1700808"/>
            <a:ext cx="6120681" cy="43924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5422" y="1700808"/>
            <a:ext cx="2743200" cy="3528392"/>
          </a:xfrm>
        </p:spPr>
        <p:txBody>
          <a:bodyPr>
            <a:normAutofit/>
          </a:bodyPr>
          <a:lstStyle/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sz="2000" dirty="0" smtClean="0">
              <a:latin typeface="Comic Sans MS" panose="030F0702030302020204" pitchFamily="66" charset="0"/>
            </a:endParaRPr>
          </a:p>
          <a:p>
            <a:r>
              <a:rPr lang="en-US" altLang="zh-CN" sz="2000" dirty="0" smtClean="0">
                <a:latin typeface="Comic Sans MS" panose="030F0702030302020204" pitchFamily="66" charset="0"/>
              </a:rPr>
              <a:t>Basic </a:t>
            </a:r>
            <a:r>
              <a:rPr lang="en-US" altLang="zh-CN" sz="2000" dirty="0">
                <a:latin typeface="Comic Sans MS" panose="030F0702030302020204" pitchFamily="66" charset="0"/>
              </a:rPr>
              <a:t>parameters: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K 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:</a:t>
            </a:r>
            <a:r>
              <a:rPr lang="en-US" altLang="zh-CN" sz="2000" dirty="0">
                <a:latin typeface="Comic Sans MS" panose="030F0702030302020204" pitchFamily="66" charset="0"/>
              </a:rPr>
              <a:t>3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 smtClean="0">
                <a:latin typeface="Comic Sans MS" panose="030F0702030302020204" pitchFamily="66" charset="0"/>
              </a:rPr>
              <a:t>Distance:2 (</a:t>
            </a:r>
            <a:r>
              <a:rPr lang="en-US" altLang="zh-CN" sz="2000" dirty="0">
                <a:latin typeface="Comic Sans MS" panose="030F0702030302020204" pitchFamily="66" charset="0"/>
              </a:rPr>
              <a:t>Euclidean distance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3 : Random forest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One classifier with multiple regression trees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Random regression forest correct for regression trees’ habit of overfitting to their training set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Ranger, implemented as in the original Random Forest(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Bremian</a:t>
            </a:r>
            <a:r>
              <a:rPr lang="en-US" altLang="zh-CN" dirty="0" smtClean="0">
                <a:latin typeface="Comic Sans MS" panose="030F0702030302020204" pitchFamily="66" charset="0"/>
              </a:rPr>
              <a:t> 2001) </a:t>
            </a: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1700807"/>
            <a:ext cx="6156176" cy="439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3 </a:t>
            </a:r>
            <a:r>
              <a:rPr lang="en-US" altLang="zh-CN" dirty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Random forest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5422" y="1700808"/>
            <a:ext cx="2743200" cy="4320480"/>
          </a:xfrm>
        </p:spPr>
        <p:txBody>
          <a:bodyPr>
            <a:normAutofit/>
          </a:bodyPr>
          <a:lstStyle/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  <a:p>
            <a:r>
              <a:rPr lang="en-US" altLang="zh-CN" sz="2000" dirty="0" smtClean="0">
                <a:latin typeface="Comic Sans MS" panose="030F0702030302020204" pitchFamily="66" charset="0"/>
              </a:rPr>
              <a:t>Basic </a:t>
            </a:r>
            <a:r>
              <a:rPr lang="en-US" altLang="zh-CN" sz="2000" dirty="0">
                <a:latin typeface="Comic Sans MS" panose="030F0702030302020204" pitchFamily="66" charset="0"/>
              </a:rPr>
              <a:t>parameters: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Num.trees:600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Mtry:3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Num.thread:8</a:t>
            </a:r>
          </a:p>
          <a:p>
            <a:pPr lvl="1"/>
            <a:r>
              <a:rPr lang="en-US" altLang="zh-CN" sz="2000" dirty="0" smtClean="0">
                <a:latin typeface="Comic Sans MS" panose="030F0702030302020204" pitchFamily="66" charset="0"/>
              </a:rPr>
              <a:t>Split rule</a:t>
            </a:r>
            <a:r>
              <a:rPr lang="en-US" altLang="zh-CN" sz="2000" dirty="0">
                <a:latin typeface="Comic Sans MS" panose="030F0702030302020204" pitchFamily="66" charset="0"/>
              </a:rPr>
              <a:t>: variance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Classification: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evaluation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330118"/>
              </p:ext>
            </p:extLst>
          </p:nvPr>
        </p:nvGraphicFramePr>
        <p:xfrm>
          <a:off x="4710111" y="1772816"/>
          <a:ext cx="5848796" cy="4320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621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21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1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21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MAE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MSE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RMSE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Multi linear</a:t>
                      </a: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Regression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>
                        <a:latin typeface="Comic Sans MS" panose="030F0702030302020204" pitchFamily="66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1271.523</a:t>
                      </a: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10568874</a:t>
                      </a:r>
                    </a:p>
                    <a:p>
                      <a:endParaRPr lang="zh-CN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0.0632815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K-nearest neighbor</a:t>
                      </a: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652.7436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mic Sans MS" panose="030F0702030302020204" pitchFamily="66" charset="0"/>
                        </a:rPr>
                        <a:t>3222374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omic San M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strike="noStrike" spc="-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mic Sans MS" panose="030F0702030302020204" pitchFamily="66" charset="0"/>
                        </a:rPr>
                        <a:t>0.01929406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omic San M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rPr>
                        <a:t>Random forest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b="1" dirty="0" smtClean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499.2281</a:t>
                      </a: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Comic Sans MS" panose="030F0702030302020204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1647601</a:t>
                      </a: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</a:rPr>
                        <a:t>0.00986506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93812" y="1771700"/>
                <a:ext cx="3600400" cy="496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MAE(Mean absolute error):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MAE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 MS"/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MSE(Mean squared error):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RMSE(Root mean squared error):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RMSE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1771700"/>
                <a:ext cx="3600400" cy="4969822"/>
              </a:xfrm>
              <a:prstGeom prst="rect">
                <a:avLst/>
              </a:prstGeom>
              <a:blipFill rotWithShape="0">
                <a:blip r:embed="rId3"/>
                <a:stretch>
                  <a:fillRect l="-1864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Project description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Final project of CS 540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Finished with R language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Combined with crawler and data analysis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Compare </a:t>
            </a:r>
            <a:r>
              <a:rPr lang="en-US" dirty="0" smtClean="0">
                <a:latin typeface="Comic Sans MS" panose="030F0702030302020204" pitchFamily="66" charset="0"/>
              </a:rPr>
              <a:t>four machine learning models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Reference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>
            <a:normAutofit/>
          </a:bodyPr>
          <a:lstStyle/>
          <a:p>
            <a:r>
              <a:rPr lang="en-US" altLang="zh-CN" sz="1900" dirty="0" smtClean="0">
                <a:latin typeface="Comic Sans MS" panose="030F0702030302020204" pitchFamily="66" charset="0"/>
              </a:rPr>
              <a:t>Wang </a:t>
            </a:r>
            <a:r>
              <a:rPr lang="en-US" altLang="zh-CN" sz="1900" dirty="0">
                <a:latin typeface="Comic Sans MS" panose="030F0702030302020204" pitchFamily="66" charset="0"/>
              </a:rPr>
              <a:t>Y.-F. Predicting Stock Price Using Fuzzy Grey Prediction System. Expert Systems With </a:t>
            </a:r>
            <a:r>
              <a:rPr lang="en-US" altLang="zh-CN" sz="1900" dirty="0" smtClean="0">
                <a:latin typeface="Comic Sans MS" panose="030F0702030302020204" pitchFamily="66" charset="0"/>
              </a:rPr>
              <a:t>Applications</a:t>
            </a:r>
            <a:r>
              <a:rPr lang="en-US" altLang="zh-CN" sz="1900" dirty="0">
                <a:latin typeface="Comic Sans MS" panose="030F0702030302020204" pitchFamily="66" charset="0"/>
              </a:rPr>
              <a:t>, 22(1), 33-38, 2002. </a:t>
            </a:r>
          </a:p>
          <a:p>
            <a:r>
              <a:rPr lang="en-US" altLang="zh-CN" sz="1900" dirty="0" err="1" smtClean="0">
                <a:latin typeface="Comic Sans MS" panose="030F0702030302020204" pitchFamily="66" charset="0"/>
              </a:rPr>
              <a:t>Grolemund</a:t>
            </a:r>
            <a:r>
              <a:rPr lang="en-US" altLang="zh-CN" sz="1900" dirty="0">
                <a:latin typeface="Comic Sans MS" panose="030F0702030302020204" pitchFamily="66" charset="0"/>
              </a:rPr>
              <a:t>, G., &amp; Wickham, H. R for Data Science. </a:t>
            </a:r>
          </a:p>
          <a:p>
            <a:r>
              <a:rPr lang="en-US" altLang="zh-CN" sz="1900" smtClean="0">
                <a:latin typeface="Comic Sans MS" panose="030F0702030302020204" pitchFamily="66" charset="0"/>
              </a:rPr>
              <a:t>Statistics Solutions</a:t>
            </a:r>
            <a:r>
              <a:rPr lang="en-US" altLang="zh-CN" sz="1900" dirty="0">
                <a:latin typeface="Comic Sans MS" panose="030F0702030302020204" pitchFamily="66" charset="0"/>
              </a:rPr>
              <a:t>. What is Multiple Linear Regression.</a:t>
            </a:r>
          </a:p>
          <a:p>
            <a:r>
              <a:rPr lang="en-US" altLang="zh-CN" sz="1900" dirty="0" smtClean="0">
                <a:latin typeface="Comic Sans MS" panose="030F0702030302020204" pitchFamily="66" charset="0"/>
              </a:rPr>
              <a:t>Statistic</a:t>
            </a:r>
            <a:r>
              <a:rPr lang="en-US" altLang="zh-CN" sz="1900" dirty="0">
                <a:latin typeface="Comic Sans MS" panose="030F0702030302020204" pitchFamily="66" charset="0"/>
              </a:rPr>
              <a:t>. Random Forests.</a:t>
            </a:r>
          </a:p>
          <a:p>
            <a:r>
              <a:rPr lang="en-US" altLang="zh-CN" sz="1900" dirty="0" smtClean="0">
                <a:latin typeface="Comic Sans MS" panose="030F0702030302020204" pitchFamily="66" charset="0"/>
              </a:rPr>
              <a:t>https</a:t>
            </a:r>
            <a:r>
              <a:rPr lang="en-US" altLang="zh-CN" sz="1900" dirty="0">
                <a:latin typeface="Comic Sans MS" panose="030F0702030302020204" pitchFamily="66" charset="0"/>
              </a:rPr>
              <a:t>://www.ritani.com/blog/diamonds/brilliant-cut-diamonds/attachment/hearts-and-arrows-igl</a:t>
            </a:r>
            <a:r>
              <a:rPr lang="en-US" altLang="zh-CN" sz="1900" dirty="0" smtClean="0">
                <a:latin typeface="Comic Sans MS" panose="030F0702030302020204" pitchFamily="66" charset="0"/>
              </a:rPr>
              <a:t>/</a:t>
            </a:r>
          </a:p>
          <a:p>
            <a:r>
              <a:rPr lang="en-US" altLang="zh-CN" sz="1900" dirty="0">
                <a:latin typeface="Comic Sans MS" panose="030F0702030302020204" pitchFamily="66" charset="0"/>
              </a:rPr>
              <a:t>https://yiaimer.wordpress.com/2011/02/18/%E4%B9%B0%E9%92%BB%E7%9F%B3%E8%AE%B0-2</a:t>
            </a:r>
            <a:r>
              <a:rPr lang="en-US" altLang="zh-CN" sz="1900" dirty="0" smtClean="0">
                <a:latin typeface="Comic Sans MS" panose="030F0702030302020204" pitchFamily="66" charset="0"/>
              </a:rPr>
              <a:t>/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5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21635"/>
            <a:ext cx="5958706" cy="2636773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25654"/>
            <a:ext cx="5958707" cy="263672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All data from diamond search engine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smtClean="0">
                <a:latin typeface="Comic Sans MS" panose="030F0702030302020204" pitchFamily="66" charset="0"/>
              </a:rPr>
              <a:t>www.diamondse.info/diamond-prices.asp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Analysis and </a:t>
            </a:r>
            <a:r>
              <a:rPr lang="en-US" altLang="zh-CN" dirty="0">
                <a:latin typeface="Comic Sans MS" panose="030F0702030302020204" pitchFamily="66" charset="0"/>
              </a:rPr>
              <a:t>c</a:t>
            </a:r>
            <a:r>
              <a:rPr lang="en-US" dirty="0" smtClean="0">
                <a:latin typeface="Comic Sans MS" panose="030F0702030302020204" pitchFamily="66" charset="0"/>
              </a:rPr>
              <a:t>ollected with R crawler- </a:t>
            </a:r>
            <a:r>
              <a:rPr lang="en-US" dirty="0" err="1" smtClean="0">
                <a:latin typeface="Comic Sans MS" panose="030F0702030302020204" pitchFamily="66" charset="0"/>
              </a:rPr>
              <a:t>rverst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>
                <a:latin typeface="Comic Sans MS" panose="030F0702030302020204" pitchFamily="66" charset="0"/>
              </a:rPr>
              <a:t>More than 500000 round diamonds info </a:t>
            </a:r>
            <a:r>
              <a:rPr lang="en-US" altLang="zh-CN" dirty="0" smtClean="0">
                <a:latin typeface="Comic Sans MS" panose="030F0702030302020204" pitchFamily="66" charset="0"/>
              </a:rPr>
              <a:t>collected (15/10/2017)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17666"/>
            <a:ext cx="5958706" cy="26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Separate measurements in to x, y, z.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Omit NA and 0 values. 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Price, carat, table, depth</a:t>
            </a:r>
            <a:r>
              <a:rPr lang="zh-CN" altLang="en-US" dirty="0" smtClean="0">
                <a:latin typeface="Comic Sans MS" panose="030F0702030302020204" pitchFamily="66" charset="0"/>
              </a:rPr>
              <a:t>：</a:t>
            </a:r>
            <a:r>
              <a:rPr lang="en-US" altLang="zh-CN" dirty="0" smtClean="0">
                <a:latin typeface="Comic Sans MS" panose="030F0702030302020204" pitchFamily="66" charset="0"/>
              </a:rPr>
              <a:t>Numerical variables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Shape: Round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Cut: 3 grades ( Good, </a:t>
            </a:r>
            <a:r>
              <a:rPr lang="en-US" dirty="0" err="1" smtClean="0">
                <a:latin typeface="Comic Sans MS" panose="030F0702030302020204" pitchFamily="66" charset="0"/>
              </a:rPr>
              <a:t>V.Good</a:t>
            </a:r>
            <a:r>
              <a:rPr lang="en-US" dirty="0" smtClean="0">
                <a:latin typeface="Comic Sans MS" panose="030F0702030302020204" pitchFamily="66" charset="0"/>
              </a:rPr>
              <a:t>, Ideal)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Color: 9 grades (D</a:t>
            </a:r>
            <a:r>
              <a:rPr lang="en-US" altLang="zh-CN" dirty="0" smtClean="0">
                <a:latin typeface="Comic Sans MS" panose="030F0702030302020204" pitchFamily="66" charset="0"/>
              </a:rPr>
              <a:t>,E,F,G,H,I,J,K, L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Clarity: </a:t>
            </a:r>
            <a:r>
              <a:rPr lang="en-US" altLang="zh-CN" dirty="0">
                <a:latin typeface="Comic Sans MS" panose="030F0702030302020204" pitchFamily="66" charset="0"/>
              </a:rPr>
              <a:t>9</a:t>
            </a:r>
            <a:r>
              <a:rPr lang="en-US" altLang="zh-CN" dirty="0" smtClean="0">
                <a:latin typeface="Comic Sans MS" panose="030F0702030302020204" pitchFamily="66" charset="0"/>
              </a:rPr>
              <a:t> grades (IF,VVS1,VVS2,VS1,VS2,SI1,SI2,I1,I2)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Cert: 9 grades ( GIA, AGS, EGL,IGI,HRD,EGL USA, EGL INIFI, EGL ISRAEL, Others)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572450"/>
            <a:ext cx="9396534" cy="5285550"/>
          </a:xfrm>
        </p:spPr>
      </p:pic>
      <p:sp>
        <p:nvSpPr>
          <p:cNvPr id="3" name="文本框 2"/>
          <p:cNvSpPr txBox="1"/>
          <p:nvPr/>
        </p:nvSpPr>
        <p:spPr>
          <a:xfrm>
            <a:off x="11130582" y="175169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Carat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0582" y="22303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Cut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30582" y="270892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Color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30582" y="319172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Clarity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30582" y="36748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Table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30582" y="415796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Depth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30582" y="464108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Cert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62001" y="512420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Price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30884" y="558422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X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29326" y="65273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Z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38978" y="604490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000" dirty="0" smtClean="0">
                <a:latin typeface="Comic Sans MS" panose="030F0702030302020204" pitchFamily="66" charset="0"/>
              </a:rPr>
              <a:t>Y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56792"/>
            <a:ext cx="7848872" cy="5232581"/>
          </a:xfrm>
        </p:spPr>
      </p:pic>
    </p:spTree>
    <p:extLst>
      <p:ext uri="{BB962C8B-B14F-4D97-AF65-F5344CB8AC3E}">
        <p14:creationId xmlns:p14="http://schemas.microsoft.com/office/powerpoint/2010/main" val="27625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6" y="1574338"/>
            <a:ext cx="7873516" cy="5249010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74337"/>
            <a:ext cx="7873516" cy="5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608990"/>
            <a:ext cx="7873516" cy="5249010"/>
          </a:xfrm>
        </p:spPr>
      </p:pic>
    </p:spTree>
    <p:extLst>
      <p:ext uri="{BB962C8B-B14F-4D97-AF65-F5344CB8AC3E}">
        <p14:creationId xmlns:p14="http://schemas.microsoft.com/office/powerpoint/2010/main" val="2697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89854"/>
            <a:ext cx="7873516" cy="524901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6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CCE8C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CCE8C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CCE8C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992</TotalTime>
  <Words>622</Words>
  <Application>Microsoft Office PowerPoint</Application>
  <PresentationFormat>自定义</PresentationFormat>
  <Paragraphs>178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Comic San MS</vt:lpstr>
      <vt:lpstr>华文楷体</vt:lpstr>
      <vt:lpstr>宋体</vt:lpstr>
      <vt:lpstr>Arial</vt:lpstr>
      <vt:lpstr>Cambria Math</vt:lpstr>
      <vt:lpstr>Comic Sans MS</vt:lpstr>
      <vt:lpstr>Consolas</vt:lpstr>
      <vt:lpstr>Corbel</vt:lpstr>
      <vt:lpstr>Chalkboard 16x9</vt:lpstr>
      <vt:lpstr>Prediction models on diamond price</vt:lpstr>
      <vt:lpstr>Project description</vt:lpstr>
      <vt:lpstr>Source of data</vt:lpstr>
      <vt:lpstr>Source of data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Model 1 : Multilinear regression</vt:lpstr>
      <vt:lpstr>Model 1 : Multilinear regression</vt:lpstr>
      <vt:lpstr>Model 1 : Multilinear regression</vt:lpstr>
      <vt:lpstr>Model 1 : Multilinear regression</vt:lpstr>
      <vt:lpstr>Model 2 : KNN</vt:lpstr>
      <vt:lpstr>Model 2 : KNN</vt:lpstr>
      <vt:lpstr>Model 3 : Random forest</vt:lpstr>
      <vt:lpstr>Model 3 : Random forest</vt:lpstr>
      <vt:lpstr>Model evaluation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yzm</dc:creator>
  <cp:lastModifiedBy>yzm</cp:lastModifiedBy>
  <cp:revision>484</cp:revision>
  <dcterms:created xsi:type="dcterms:W3CDTF">2017-10-27T06:02:38Z</dcterms:created>
  <dcterms:modified xsi:type="dcterms:W3CDTF">2018-01-02T06:12:43Z</dcterms:modified>
</cp:coreProperties>
</file>